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code.earthengine.google.com/" TargetMode="External"/><Relationship Id="rId4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earthengine.google.com/" TargetMode="External"/><Relationship Id="rId4" Type="http://schemas.openxmlformats.org/officeDocument/2006/relationships/image" Target="../media/image11.png"/><Relationship Id="rId5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22.png"/><Relationship Id="rId7" Type="http://schemas.openxmlformats.org/officeDocument/2006/relationships/image" Target="../media/image2.png"/><Relationship Id="rId8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16.png"/><Relationship Id="rId6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0.png"/><Relationship Id="rId5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docs.google.com/document/d/e/2PACX-1vTjr6O2n4GHjQLuxl8pNnxOomHgEUFZsF2nxIlk_vP-OcOrBcKARXXDJtAPOax5ImgUGZ_FExbvVboO/pub" TargetMode="External"/><Relationship Id="rId4" Type="http://schemas.openxmlformats.org/officeDocument/2006/relationships/image" Target="../media/image28.png"/><Relationship Id="rId5" Type="http://schemas.openxmlformats.org/officeDocument/2006/relationships/hyperlink" Target="https://olc.worldbank.org/content/spatial-agent-tutorial" TargetMode="External"/><Relationship Id="rId6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g"/><Relationship Id="rId4" Type="http://schemas.openxmlformats.org/officeDocument/2006/relationships/image" Target="../media/image19.jpg"/><Relationship Id="rId5" Type="http://schemas.openxmlformats.org/officeDocument/2006/relationships/image" Target="../media/image18.jpg"/><Relationship Id="rId6" Type="http://schemas.openxmlformats.org/officeDocument/2006/relationships/image" Target="../media/image27.jpg"/><Relationship Id="rId7" Type="http://schemas.openxmlformats.org/officeDocument/2006/relationships/image" Target="../media/image24.jpg"/><Relationship Id="rId8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2362199" y="857260"/>
            <a:ext cx="7524750" cy="11849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 New World of Cloud Analytics</a:t>
            </a:r>
            <a:endParaRPr b="0" i="0" sz="3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An Introduction to Google Earth Engine!</a:t>
            </a:r>
            <a:endParaRPr b="0" i="0" sz="3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3"/>
          <p:cNvSpPr/>
          <p:nvPr/>
        </p:nvSpPr>
        <p:spPr>
          <a:xfrm>
            <a:off x="4145926" y="5608325"/>
            <a:ext cx="3466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Wednesday, April 29 | 11:00-12:00 am 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3"/>
          <p:cNvSpPr/>
          <p:nvPr/>
        </p:nvSpPr>
        <p:spPr>
          <a:xfrm>
            <a:off x="3857519" y="2757902"/>
            <a:ext cx="370434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Calibri"/>
              <a:buNone/>
            </a:pPr>
            <a:r>
              <a:rPr b="1" i="0" lang="en-US" sz="20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Hrishikesh Patel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Calibri"/>
              <a:buNone/>
            </a:pPr>
            <a:r>
              <a:rPr b="1" i="0" lang="en-US" sz="20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Consulting Spatial Data Specialist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WORLD BANK</a:t>
            </a:r>
            <a:endParaRPr b="1" i="0" sz="20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/>
          <p:nvPr/>
        </p:nvSpPr>
        <p:spPr>
          <a:xfrm>
            <a:off x="0" y="4359"/>
            <a:ext cx="12192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Code Editor</a:t>
            </a:r>
            <a:endParaRPr/>
          </a:p>
        </p:txBody>
      </p:sp>
      <p:sp>
        <p:nvSpPr>
          <p:cNvPr id="175" name="Google Shape;175;p22"/>
          <p:cNvSpPr/>
          <p:nvPr/>
        </p:nvSpPr>
        <p:spPr>
          <a:xfrm>
            <a:off x="2947589" y="5626808"/>
            <a:ext cx="6791346" cy="600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https://code.earthengine.google.com/</a:t>
            </a: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2"/>
          <p:cNvSpPr/>
          <p:nvPr/>
        </p:nvSpPr>
        <p:spPr>
          <a:xfrm>
            <a:off x="1336733" y="5173802"/>
            <a:ext cx="963606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Code Editor is a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JavaScript based (browser based) command-line Interface accessible at: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67243" y="1075279"/>
            <a:ext cx="7698210" cy="366217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4224"/>
            <a:ext cx="12192000" cy="575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43399" y="5598929"/>
            <a:ext cx="4262437" cy="125907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4"/>
          <p:cNvSpPr/>
          <p:nvPr/>
        </p:nvSpPr>
        <p:spPr>
          <a:xfrm>
            <a:off x="0" y="29526"/>
            <a:ext cx="12192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What is Google Earth Engine 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15"/>
          <p:cNvGrpSpPr/>
          <p:nvPr/>
        </p:nvGrpSpPr>
        <p:grpSpPr>
          <a:xfrm>
            <a:off x="964335" y="740830"/>
            <a:ext cx="2199449" cy="3688934"/>
            <a:chOff x="837801" y="889532"/>
            <a:chExt cx="2199449" cy="3688934"/>
          </a:xfrm>
        </p:grpSpPr>
        <p:pic>
          <p:nvPicPr>
            <p:cNvPr id="99" name="Google Shape;99;p15"/>
            <p:cNvPicPr preferRelativeResize="0"/>
            <p:nvPr/>
          </p:nvPicPr>
          <p:blipFill rotWithShape="1">
            <a:blip r:embed="rId3">
              <a:alphaModFix/>
            </a:blip>
            <a:srcRect b="0" l="0" r="38264" t="0"/>
            <a:stretch/>
          </p:blipFill>
          <p:spPr>
            <a:xfrm>
              <a:off x="837801" y="1853246"/>
              <a:ext cx="2199449" cy="2725220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  <p:pic>
          <p:nvPicPr>
            <p:cNvPr descr="Image result for desktop icon" id="100" name="Google Shape;100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30504" y="889532"/>
              <a:ext cx="804863" cy="804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server icon png" id="101" name="Google Shape;101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013725" y="985028"/>
              <a:ext cx="742507" cy="7166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2" name="Google Shape;102;p15"/>
          <p:cNvGrpSpPr/>
          <p:nvPr/>
        </p:nvGrpSpPr>
        <p:grpSpPr>
          <a:xfrm>
            <a:off x="6103790" y="631056"/>
            <a:ext cx="5200075" cy="3521453"/>
            <a:chOff x="6398953" y="725348"/>
            <a:chExt cx="4648997" cy="3148267"/>
          </a:xfrm>
        </p:grpSpPr>
        <p:pic>
          <p:nvPicPr>
            <p:cNvPr id="103" name="Google Shape;103;p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398953" y="1700846"/>
              <a:ext cx="4648997" cy="2172769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  <p:pic>
          <p:nvPicPr>
            <p:cNvPr descr="Image result for cloud computing icon" id="104" name="Google Shape;104;p1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080485" y="823489"/>
              <a:ext cx="642966" cy="6429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command line icon" id="105" name="Google Shape;105;p1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906842" y="725348"/>
              <a:ext cx="839249" cy="8392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6" name="Google Shape;106;p15"/>
          <p:cNvSpPr/>
          <p:nvPr/>
        </p:nvSpPr>
        <p:spPr>
          <a:xfrm rot="-5400000">
            <a:off x="4666255" y="2257709"/>
            <a:ext cx="417988" cy="1188752"/>
          </a:xfrm>
          <a:prstGeom prst="downArrow">
            <a:avLst>
              <a:gd fmla="val 34028" name="adj1"/>
              <a:gd fmla="val 64831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5"/>
          <p:cNvSpPr/>
          <p:nvPr/>
        </p:nvSpPr>
        <p:spPr>
          <a:xfrm>
            <a:off x="251671" y="4800165"/>
            <a:ext cx="11744586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Google Earth Engine is a powerful variant of desktop or server based Remote Sensing and GIS functionality.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Google Earth Engine allows cloud-based geospatial analytics.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Google Earth Engine supports JavaScript (command line) and Python (suited for applications development) APIs or Application Programming Interfaces.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GEE is very powerful framework for raster processing but relevant for several vector related tasks. It provides a framework, you still need to provide modeling processes (supervised classification, principal components etc.)</a:t>
            </a:r>
            <a:endParaRPr/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5"/>
          <p:cNvSpPr/>
          <p:nvPr/>
        </p:nvSpPr>
        <p:spPr>
          <a:xfrm>
            <a:off x="0" y="29526"/>
            <a:ext cx="12192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What is Google Earth Engine 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70530" y="941835"/>
            <a:ext cx="5758904" cy="318455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114" name="Google Shape;114;p16"/>
          <p:cNvGrpSpPr/>
          <p:nvPr/>
        </p:nvGrpSpPr>
        <p:grpSpPr>
          <a:xfrm>
            <a:off x="410997" y="650606"/>
            <a:ext cx="3846346" cy="3375732"/>
            <a:chOff x="472597" y="483897"/>
            <a:chExt cx="3846346" cy="3375732"/>
          </a:xfrm>
        </p:grpSpPr>
        <p:pic>
          <p:nvPicPr>
            <p:cNvPr id="115" name="Google Shape;115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30510" y="483897"/>
              <a:ext cx="3130520" cy="1544754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  <p:pic>
          <p:nvPicPr>
            <p:cNvPr id="116" name="Google Shape;116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72597" y="2155971"/>
              <a:ext cx="3846346" cy="1703658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</p:grpSp>
      <p:pic>
        <p:nvPicPr>
          <p:cNvPr id="117" name="Google Shape;117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7187" y="4126394"/>
            <a:ext cx="3493966" cy="253312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18" name="Google Shape;118;p16"/>
          <p:cNvSpPr/>
          <p:nvPr/>
        </p:nvSpPr>
        <p:spPr>
          <a:xfrm>
            <a:off x="4471333" y="4669977"/>
            <a:ext cx="6962824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Every object on ground has a unique reflectance pattern throughout the electromagnetic spectrum.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This difference, when applied through mathematical algorithms, ratios, and other statistical techniques can differentiate between forests, land, water, crop etc.</a:t>
            </a:r>
            <a:endParaRPr b="0" i="0" sz="1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6"/>
          <p:cNvSpPr/>
          <p:nvPr/>
        </p:nvSpPr>
        <p:spPr>
          <a:xfrm>
            <a:off x="0" y="29526"/>
            <a:ext cx="12192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Remote Sensing: One Minute Preview !!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/>
          <p:nvPr/>
        </p:nvSpPr>
        <p:spPr>
          <a:xfrm>
            <a:off x="360727" y="5038606"/>
            <a:ext cx="1148452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Imagery are often available in different resolutions. MODIS data can vary from 250m to 1km per pixel, while Landsat data are 30m, while Sentinel 1 and 2 data are 10 to 20m per pixel.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There is a trade off between frequency of collecting data and resolution of the satellite or sensor.</a:t>
            </a:r>
            <a:endParaRPr b="0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0135" y="1221403"/>
            <a:ext cx="7431729" cy="29946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26" name="Google Shape;126;p17"/>
          <p:cNvSpPr/>
          <p:nvPr/>
        </p:nvSpPr>
        <p:spPr>
          <a:xfrm>
            <a:off x="0" y="29526"/>
            <a:ext cx="12192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Spatial Resolution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0271" y="1852794"/>
            <a:ext cx="2314575" cy="198120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32" name="Google Shape;13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26884" y="1852794"/>
            <a:ext cx="3299981" cy="204946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33" name="Google Shape;13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6350" y="1277922"/>
            <a:ext cx="3552825" cy="332422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34" name="Google Shape;134;p18"/>
          <p:cNvSpPr/>
          <p:nvPr/>
        </p:nvSpPr>
        <p:spPr>
          <a:xfrm>
            <a:off x="400049" y="5093464"/>
            <a:ext cx="1153477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 wavelength of the different frequency bands recorded – usually, this is related to the number of frequency bands recorded by the platform. Landsat and MODIS, while Hyperion has 220 bands from.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8"/>
          <p:cNvSpPr/>
          <p:nvPr/>
        </p:nvSpPr>
        <p:spPr>
          <a:xfrm>
            <a:off x="0" y="29526"/>
            <a:ext cx="12192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Spectral Resolution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7138" y="1023067"/>
            <a:ext cx="4067175" cy="206070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41" name="Google Shape;14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12883" y="3429000"/>
            <a:ext cx="3018976" cy="254880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42" name="Google Shape;14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67689" y="657225"/>
            <a:ext cx="3562350" cy="554355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43" name="Google Shape;143;p19"/>
          <p:cNvSpPr/>
          <p:nvPr/>
        </p:nvSpPr>
        <p:spPr>
          <a:xfrm>
            <a:off x="0" y="29526"/>
            <a:ext cx="12192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Simple Indices: e.g. Normalized Difference Vegetation Index</a:t>
            </a:r>
            <a:endParaRPr/>
          </a:p>
        </p:txBody>
      </p:sp>
      <p:sp>
        <p:nvSpPr>
          <p:cNvPr id="144" name="Google Shape;144;p19"/>
          <p:cNvSpPr/>
          <p:nvPr/>
        </p:nvSpPr>
        <p:spPr>
          <a:xfrm>
            <a:off x="1015069" y="6361340"/>
            <a:ext cx="97647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Similar indices exist for monitoring water (wetness), built-up area etc.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/>
          <p:nvPr/>
        </p:nvSpPr>
        <p:spPr>
          <a:xfrm>
            <a:off x="0" y="29526"/>
            <a:ext cx="12192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Applications</a:t>
            </a:r>
            <a:endParaRPr/>
          </a:p>
        </p:txBody>
      </p:sp>
      <p:sp>
        <p:nvSpPr>
          <p:cNvPr id="150" name="Google Shape;150;p20"/>
          <p:cNvSpPr/>
          <p:nvPr/>
        </p:nvSpPr>
        <p:spPr>
          <a:xfrm>
            <a:off x="617289" y="540689"/>
            <a:ext cx="10957421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Existing and Potential Applications include (including </a:t>
            </a:r>
            <a:r>
              <a:rPr lang="en-US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Major Applications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Mapping Forest Cover Change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Surface Water Dynamics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Flood extent and comparison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Generating Drought Indices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Biodiversity Mapping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Mapping Malaria Risks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Mapping Mangroves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Crop Types and Crop Productivity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Reservoir Area Dynamics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Long and Short-Term Climate (Temperature, Precipitation, Evapotranspiration Trends)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Air Quality …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7155" y="4082200"/>
            <a:ext cx="4987894" cy="2388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0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96024" y="4091725"/>
            <a:ext cx="4708821" cy="2388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1804" y="1715256"/>
            <a:ext cx="3634650" cy="176962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58" name="Google Shape;15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61947" y="1583525"/>
            <a:ext cx="3451118" cy="179458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59" name="Google Shape;159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23201" y="1438111"/>
            <a:ext cx="2166995" cy="221048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160" name="Google Shape;160;p21"/>
          <p:cNvGrpSpPr/>
          <p:nvPr/>
        </p:nvGrpSpPr>
        <p:grpSpPr>
          <a:xfrm>
            <a:off x="1331525" y="3959017"/>
            <a:ext cx="9109782" cy="2581808"/>
            <a:chOff x="1217225" y="3856147"/>
            <a:chExt cx="9109782" cy="2581808"/>
          </a:xfrm>
        </p:grpSpPr>
        <p:pic>
          <p:nvPicPr>
            <p:cNvPr id="161" name="Google Shape;161;p2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217225" y="3856147"/>
              <a:ext cx="3604848" cy="2577466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  <p:pic>
          <p:nvPicPr>
            <p:cNvPr id="162" name="Google Shape;162;p2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257530" y="3856147"/>
              <a:ext cx="3069477" cy="2577466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  <p:pic>
          <p:nvPicPr>
            <p:cNvPr id="163" name="Google Shape;163;p2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783290" y="3856147"/>
              <a:ext cx="2622085" cy="2581808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</p:grpSp>
      <p:sp>
        <p:nvSpPr>
          <p:cNvPr id="164" name="Google Shape;164;p21"/>
          <p:cNvSpPr txBox="1"/>
          <p:nvPr/>
        </p:nvSpPr>
        <p:spPr>
          <a:xfrm>
            <a:off x="4408464" y="3591645"/>
            <a:ext cx="319446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Cropping Intensity and Changes</a:t>
            </a:r>
            <a:endParaRPr/>
          </a:p>
        </p:txBody>
      </p:sp>
      <p:sp>
        <p:nvSpPr>
          <p:cNvPr id="165" name="Google Shape;165;p21"/>
          <p:cNvSpPr txBox="1"/>
          <p:nvPr/>
        </p:nvSpPr>
        <p:spPr>
          <a:xfrm>
            <a:off x="5670497" y="1201739"/>
            <a:ext cx="20340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Change in Cropping</a:t>
            </a:r>
            <a:endParaRPr/>
          </a:p>
        </p:txBody>
      </p:sp>
      <p:sp>
        <p:nvSpPr>
          <p:cNvPr id="166" name="Google Shape;166;p21"/>
          <p:cNvSpPr txBox="1"/>
          <p:nvPr/>
        </p:nvSpPr>
        <p:spPr>
          <a:xfrm>
            <a:off x="1490822" y="1291401"/>
            <a:ext cx="213891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Vegetation Moisture</a:t>
            </a:r>
            <a:endParaRPr/>
          </a:p>
        </p:txBody>
      </p:sp>
      <p:sp>
        <p:nvSpPr>
          <p:cNvPr id="167" name="Google Shape;167;p21"/>
          <p:cNvSpPr txBox="1"/>
          <p:nvPr/>
        </p:nvSpPr>
        <p:spPr>
          <a:xfrm>
            <a:off x="9315236" y="1049441"/>
            <a:ext cx="206152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Reservoir Dynamics</a:t>
            </a:r>
            <a:endParaRPr/>
          </a:p>
        </p:txBody>
      </p:sp>
      <p:sp>
        <p:nvSpPr>
          <p:cNvPr id="168" name="Google Shape;168;p21"/>
          <p:cNvSpPr/>
          <p:nvPr/>
        </p:nvSpPr>
        <p:spPr>
          <a:xfrm>
            <a:off x="0" y="29526"/>
            <a:ext cx="12192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Custom Applications</a:t>
            </a:r>
            <a:endParaRPr/>
          </a:p>
        </p:txBody>
      </p:sp>
      <p:sp>
        <p:nvSpPr>
          <p:cNvPr id="169" name="Google Shape;169;p21"/>
          <p:cNvSpPr/>
          <p:nvPr/>
        </p:nvSpPr>
        <p:spPr>
          <a:xfrm>
            <a:off x="1123304" y="497403"/>
            <a:ext cx="97647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Reservoir Dynamics, Flooding and Cropping Metrics in India (West Bengal, Gujarat, Kerala)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